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y="13716000" cx="24384000"/>
  <p:notesSz cx="6858000" cy="9144000"/>
  <p:embeddedFontLst>
    <p:embeddedFont>
      <p:font typeface="Montserrat SemiBold"/>
      <p:regular r:id="rId38"/>
      <p:bold r:id="rId39"/>
      <p:italic r:id="rId40"/>
      <p:boldItalic r:id="rId41"/>
    </p:embeddedFont>
    <p:embeddedFont>
      <p:font typeface="Proxima Nova"/>
      <p:regular r:id="rId42"/>
      <p:bold r:id="rId43"/>
      <p:italic r:id="rId44"/>
      <p:boldItalic r:id="rId45"/>
    </p:embeddedFont>
    <p:embeddedFont>
      <p:font typeface="Montserrat"/>
      <p:regular r:id="rId46"/>
      <p:bold r:id="rId47"/>
      <p:italic r:id="rId48"/>
      <p:boldItalic r:id="rId49"/>
    </p:embeddedFont>
    <p:embeddedFont>
      <p:font typeface="Montserrat Medium"/>
      <p:regular r:id="rId50"/>
      <p:bold r:id="rId51"/>
      <p:italic r:id="rId52"/>
      <p:boldItalic r:id="rId53"/>
    </p:embeddedFont>
    <p:embeddedFont>
      <p:font typeface="Helvetica Neue"/>
      <p:regular r:id="rId54"/>
      <p:bold r:id="rId55"/>
      <p:italic r:id="rId56"/>
      <p:boldItalic r:id="rId57"/>
    </p:embeddedFont>
    <p:embeddedFont>
      <p:font typeface="Montserrat ExtraBold"/>
      <p:bold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SemiBold-italic.fntdata"/><Relationship Id="rId42" Type="http://schemas.openxmlformats.org/officeDocument/2006/relationships/font" Target="fonts/ProximaNova-regular.fntdata"/><Relationship Id="rId41" Type="http://schemas.openxmlformats.org/officeDocument/2006/relationships/font" Target="fonts/MontserratSemiBold-boldItalic.fntdata"/><Relationship Id="rId44" Type="http://schemas.openxmlformats.org/officeDocument/2006/relationships/font" Target="fonts/ProximaNova-italic.fntdata"/><Relationship Id="rId43" Type="http://schemas.openxmlformats.org/officeDocument/2006/relationships/font" Target="fonts/ProximaNova-bold.fntdata"/><Relationship Id="rId46" Type="http://schemas.openxmlformats.org/officeDocument/2006/relationships/font" Target="fonts/Montserrat-regular.fntdata"/><Relationship Id="rId45" Type="http://schemas.openxmlformats.org/officeDocument/2006/relationships/font" Target="fonts/ProximaNova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ontserrat-italic.fntdata"/><Relationship Id="rId47" Type="http://schemas.openxmlformats.org/officeDocument/2006/relationships/font" Target="fonts/Montserrat-bold.fntdata"/><Relationship Id="rId49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font" Target="fonts/MontserratSemiBold-bold.fntdata"/><Relationship Id="rId38" Type="http://schemas.openxmlformats.org/officeDocument/2006/relationships/font" Target="fonts/MontserratSemiBold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ontserratMedium-bold.fntdata"/><Relationship Id="rId50" Type="http://schemas.openxmlformats.org/officeDocument/2006/relationships/font" Target="fonts/MontserratMedium-regular.fntdata"/><Relationship Id="rId53" Type="http://schemas.openxmlformats.org/officeDocument/2006/relationships/font" Target="fonts/MontserratMedium-boldItalic.fntdata"/><Relationship Id="rId52" Type="http://schemas.openxmlformats.org/officeDocument/2006/relationships/font" Target="fonts/MontserratMedium-italic.fntdata"/><Relationship Id="rId11" Type="http://schemas.openxmlformats.org/officeDocument/2006/relationships/slide" Target="slides/slide7.xml"/><Relationship Id="rId55" Type="http://schemas.openxmlformats.org/officeDocument/2006/relationships/font" Target="fonts/HelveticaNeue-bold.fntdata"/><Relationship Id="rId10" Type="http://schemas.openxmlformats.org/officeDocument/2006/relationships/slide" Target="slides/slide6.xml"/><Relationship Id="rId54" Type="http://schemas.openxmlformats.org/officeDocument/2006/relationships/font" Target="fonts/HelveticaNeue-regular.fntdata"/><Relationship Id="rId13" Type="http://schemas.openxmlformats.org/officeDocument/2006/relationships/slide" Target="slides/slide9.xml"/><Relationship Id="rId57" Type="http://schemas.openxmlformats.org/officeDocument/2006/relationships/font" Target="fonts/HelveticaNeue-boldItalic.fntdata"/><Relationship Id="rId12" Type="http://schemas.openxmlformats.org/officeDocument/2006/relationships/slide" Target="slides/slide8.xml"/><Relationship Id="rId56" Type="http://schemas.openxmlformats.org/officeDocument/2006/relationships/font" Target="fonts/HelveticaNeue-italic.fntdata"/><Relationship Id="rId15" Type="http://schemas.openxmlformats.org/officeDocument/2006/relationships/slide" Target="slides/slide11.xml"/><Relationship Id="rId59" Type="http://schemas.openxmlformats.org/officeDocument/2006/relationships/font" Target="fonts/MontserratExtraBold-boldItalic.fntdata"/><Relationship Id="rId14" Type="http://schemas.openxmlformats.org/officeDocument/2006/relationships/slide" Target="slides/slide10.xml"/><Relationship Id="rId58" Type="http://schemas.openxmlformats.org/officeDocument/2006/relationships/font" Target="fonts/MontserratExtraBold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1.gif>
</file>

<file path=ppt/media/image12.gif>
</file>

<file path=ppt/media/image13.gif>
</file>

<file path=ppt/media/image14.png>
</file>

<file path=ppt/media/image4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bc83f42ece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2bc83f42ec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de6a78e881_0_1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04" name="Google Shape;204;g2de6a78e881_0_17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e032148da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19" name="Google Shape;219;g2e032148da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e032148da7_0_1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4" name="Google Shape;234;g2e032148da7_0_1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e032148da7_0_2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49" name="Google Shape;249;g2e032148da7_0_2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e032148da7_0_1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64" name="Google Shape;264;g2e032148da7_0_1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e032148da7_0_2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79" name="Google Shape;279;g2e032148da7_0_2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e032148da7_0_2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94" name="Google Shape;294;g2e032148da7_0_2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e032148da7_0_2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09" name="Google Shape;309;g2e032148da7_0_26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e032148da7_0_28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4" name="Google Shape;324;g2e032148da7_0_28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e032148da7_0_2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39" name="Google Shape;339;g2e032148da7_0_29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ccf9a8c02_0_2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7" name="Google Shape;87;g2bccf9a8c02_0_2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e032148da7_0_3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54" name="Google Shape;354;g2e032148da7_0_3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e032148da7_0_3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69" name="Google Shape;369;g2e032148da7_0_37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e032148da7_0_3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84" name="Google Shape;384;g2e032148da7_0_3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e032148da7_0_4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99" name="Google Shape;399;g2e032148da7_0_4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e032148da7_0_4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14" name="Google Shape;414;g2e032148da7_0_4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e032148da7_0_4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29" name="Google Shape;429;g2e032148da7_0_4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e032148da7_0_4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44" name="Google Shape;444;g2e032148da7_0_4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e032148da7_0_4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59" name="Google Shape;459;g2e032148da7_0_4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e032148da7_0_4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74" name="Google Shape;474;g2e032148da7_0_4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e032148da7_0_5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89" name="Google Shape;489;g2e032148da7_0_5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bea8db99f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6" name="Google Shape;96;g2bea8db99fb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e032148da7_0_5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04" name="Google Shape;504;g2e032148da7_0_5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de7676af48_0_2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19" name="Google Shape;519;g2de7676af48_0_2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5adcd602af_0_2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g25adcd602af_0_2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e032148da7_0_5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g2e032148da7_0_5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bea8db99fb_0_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4" name="Google Shape;114;g2bea8db99fb_0_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bea8db99fb_0_1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9" name="Google Shape;129;g2bea8db99fb_0_1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032148da7_0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4" name="Google Shape;144;g2e032148da7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032148da7_0_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59" name="Google Shape;159;g2e032148da7_0_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e032148da7_0_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4" name="Google Shape;174;g2e032148da7_0_8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e032148da7_0_1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89" name="Google Shape;189;g2e032148da7_0_1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éclaration">
  <p:cSld name="Déclara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it important">
  <p:cSld name="Fait importa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4"/>
          <p:cNvSpPr/>
          <p:nvPr>
            <p:ph idx="4" type="pic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>
            <p:ph idx="2" type="pic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#21_Title_big_card_black">
  <p:cSld name="CUSTOM_1_1_1_1_1_1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2794933" y="8027067"/>
            <a:ext cx="10924800" cy="28815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2" type="title"/>
          </p:nvPr>
        </p:nvSpPr>
        <p:spPr>
          <a:xfrm>
            <a:off x="2794933" y="2806333"/>
            <a:ext cx="10924800" cy="49521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pic>
        <p:nvPicPr>
          <p:cNvPr descr="black_card.png" id="75" name="Google Shape;7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246114" y="1353272"/>
            <a:ext cx="7833506" cy="1045123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22818090" y="12666269"/>
            <a:ext cx="1463100" cy="3798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hoto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>
            <p:ph idx="2" type="pic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3" type="body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tre titre et photo">
  <p:cSld name="Autre titre et photo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>
            <p:ph idx="2" type="pic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6" name="Google Shape;36;p7"/>
          <p:cNvSpPr/>
          <p:nvPr>
            <p:ph idx="3" type="pic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ement">
  <p:cSld name="Titre seulem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re du jour">
  <p:cSld name="Ordre du jou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3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Relationship Id="rId4" Type="http://schemas.openxmlformats.org/officeDocument/2006/relationships/hyperlink" Target="https://wildcodeschool.github.io/atelier-powershell-gestion-des-utilisateurs-locaux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81" name="Google Shape;8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2933027" y="2977000"/>
            <a:ext cx="10786200" cy="29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9600">
                <a:latin typeface="Montserrat ExtraBold"/>
                <a:ea typeface="Montserrat ExtraBold"/>
                <a:cs typeface="Montserrat ExtraBold"/>
                <a:sym typeface="Montserrat ExtraBold"/>
              </a:rPr>
              <a:t>Les utilisateurs </a:t>
            </a:r>
            <a:endParaRPr sz="96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8900">
                <a:latin typeface="Montserrat"/>
                <a:ea typeface="Montserrat"/>
                <a:cs typeface="Montserrat"/>
                <a:sym typeface="Montserrat"/>
              </a:rPr>
              <a:t>partie 2</a:t>
            </a:r>
            <a:endParaRPr sz="8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2933025" y="6529650"/>
            <a:ext cx="145503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179942"/>
              </a:lnSpc>
              <a:spcBef>
                <a:spcPts val="0"/>
              </a:spcBef>
              <a:spcAft>
                <a:spcPts val="0"/>
              </a:spcAft>
              <a:buClr>
                <a:srgbClr val="15213F"/>
              </a:buClr>
              <a:buSzPts val="1100"/>
              <a:buFont typeface="Roboto"/>
              <a:buNone/>
            </a:pPr>
            <a:r>
              <a:rPr lang="fr" sz="3600">
                <a:solidFill>
                  <a:srgbClr val="15213F"/>
                </a:solidFill>
                <a:latin typeface="Montserrat"/>
                <a:ea typeface="Montserrat"/>
                <a:cs typeface="Montserrat"/>
                <a:sym typeface="Montserrat"/>
              </a:rPr>
              <a:t>Découverte et définitions</a:t>
            </a:r>
            <a:endParaRPr sz="3600">
              <a:solidFill>
                <a:srgbClr val="15213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06" name="Google Shape;20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7" name="Google Shape;207;p2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08" name="Google Shape;208;p27"/>
          <p:cNvSpPr txBox="1"/>
          <p:nvPr/>
        </p:nvSpPr>
        <p:spPr>
          <a:xfrm>
            <a:off x="946900" y="2610425"/>
            <a:ext cx="13371000" cy="2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de fichier passwd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9" name="Google Shape;209;p27"/>
          <p:cNvSpPr txBox="1"/>
          <p:nvPr/>
        </p:nvSpPr>
        <p:spPr>
          <a:xfrm>
            <a:off x="946900" y="4509025"/>
            <a:ext cx="3954300" cy="22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cat /etc/passwd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10" name="Google Shape;210;p2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11" name="Google Shape;211;p2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2" name="Google Shape;212;p27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3" name="Google Shape;213;p27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4" name="Google Shape;214;p27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5" name="Google Shape;215;p27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6" name="Google Shape;216;p27"/>
          <p:cNvSpPr/>
          <p:nvPr/>
        </p:nvSpPr>
        <p:spPr>
          <a:xfrm>
            <a:off x="4604850" y="4509025"/>
            <a:ext cx="18365700" cy="8571900"/>
          </a:xfrm>
          <a:prstGeom prst="roundRect">
            <a:avLst>
              <a:gd fmla="val 3257" name="adj"/>
            </a:avLst>
          </a:prstGeom>
          <a:solidFill>
            <a:srgbClr val="3B424E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0F9D58"/>
                </a:solidFill>
                <a:latin typeface="Courier New"/>
                <a:ea typeface="Courier New"/>
                <a:cs typeface="Courier New"/>
                <a:sym typeface="Courier New"/>
              </a:rPr>
              <a:t>wilder@Ubuntu</a:t>
            </a:r>
            <a:r>
              <a:rPr lang="fr" sz="4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fr" sz="4000">
                <a:solidFill>
                  <a:srgbClr val="0277BD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fr" sz="4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$ cat /etc/passwd</a:t>
            </a:r>
            <a:endParaRPr sz="4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root:x:0:0:root:/root:/bin/bash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daemon:x:1:1:daemon:/usr/sbin:/usr/sbin/nologin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bin:x:2:2:bin:/bin:/usr/sbin/nologin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sys:x:3:3:sys:/dev:/usr/sbin/nologin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man:x:6:12:man:/var/cache/man:/usr/sbin/nologin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lp:x:7:7:lp:/var/spool/lpd:/usr/sbin/nologin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www-data:x:33:33:www-data:/var/www:/usr/sbin/nologin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backup:x:34:34:backup:/var/backups:/usr/sbin/nologin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wilder:x:1000:1000:Some Heroic Wilder,,,:/home/wilder:/bin/bash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systemd-coredump:x:999:999:systemd Core Dumper:/:/usr/sbin/nologin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sshd:x:126:65534::/run/sshd:/usr/sbin/nologin</a:t>
            </a:r>
            <a:endParaRPr sz="4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21" name="Google Shape;22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" name="Google Shape;222;p2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23" name="Google Shape;223;p28"/>
          <p:cNvSpPr txBox="1"/>
          <p:nvPr/>
        </p:nvSpPr>
        <p:spPr>
          <a:xfrm>
            <a:off x="946900" y="2610425"/>
            <a:ext cx="133710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Administration des utilisateurs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4" name="Google Shape;224;p28"/>
          <p:cNvSpPr txBox="1"/>
          <p:nvPr/>
        </p:nvSpPr>
        <p:spPr>
          <a:xfrm>
            <a:off x="946900" y="4509025"/>
            <a:ext cx="3954300" cy="35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Quelques commandes utiles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25" name="Google Shape;225;p2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26" name="Google Shape;226;p28"/>
          <p:cNvSpPr txBox="1"/>
          <p:nvPr/>
        </p:nvSpPr>
        <p:spPr>
          <a:xfrm>
            <a:off x="5837300" y="4509025"/>
            <a:ext cx="16541700" cy="81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passwd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modifier un mot de passe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adduser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ajout d'utilisateurs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deluser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suppression d'utilisateurs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usermod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modifier un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chfn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modifier la description d'un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chsh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modifier le shell par défaut d'un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chage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modifier durée de validité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newusers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création d'utilisateurs par lot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pwck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vérification du format des fichier passwd et shadow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7" name="Google Shape;227;p2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28" name="Google Shape;228;p28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9" name="Google Shape;229;p28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0" name="Google Shape;230;p28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1" name="Google Shape;231;p28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36" name="Google Shape;23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7" name="Google Shape;237;p2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38" name="Google Shape;238;p29"/>
          <p:cNvSpPr txBox="1"/>
          <p:nvPr/>
        </p:nvSpPr>
        <p:spPr>
          <a:xfrm>
            <a:off x="946900" y="2610425"/>
            <a:ext cx="133710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Base des mots de passe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39" name="Google Shape;239;p29"/>
          <p:cNvSpPr txBox="1"/>
          <p:nvPr/>
        </p:nvSpPr>
        <p:spPr>
          <a:xfrm>
            <a:off x="946900" y="4509025"/>
            <a:ext cx="3954300" cy="35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empreintes de mots de passe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40" name="Google Shape;240;p2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41" name="Google Shape;241;p29"/>
          <p:cNvSpPr txBox="1"/>
          <p:nvPr/>
        </p:nvSpPr>
        <p:spPr>
          <a:xfrm>
            <a:off x="4577350" y="4152950"/>
            <a:ext cx="195396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 texte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/etc/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shadow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ligne par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9 colonnes séparées par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“:”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avec les informations suivantes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nom de connection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mot de passe (+sel) →  ( ! ou * =&gt; connexion impossible)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date de dernière modification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nombre de jours minimum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nombre de jours maximum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nombre de jours d'avertissement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nombre de jours de tolérance de mot de passe expiré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fin de validité du compte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champ sans utilisation actuelle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2" name="Google Shape;242;p2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3" name="Google Shape;243;p29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4" name="Google Shape;244;p29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5" name="Google Shape;245;p29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6" name="Google Shape;246;p29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51" name="Google Shape;25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2" name="Google Shape;252;p3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53" name="Google Shape;253;p30"/>
          <p:cNvSpPr txBox="1"/>
          <p:nvPr/>
        </p:nvSpPr>
        <p:spPr>
          <a:xfrm>
            <a:off x="946900" y="2610425"/>
            <a:ext cx="13371000" cy="2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de fichier </a:t>
            </a: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shadow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4" name="Google Shape;254;p30"/>
          <p:cNvSpPr txBox="1"/>
          <p:nvPr/>
        </p:nvSpPr>
        <p:spPr>
          <a:xfrm>
            <a:off x="946900" y="4509025"/>
            <a:ext cx="3954300" cy="22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cat /etc/</a:t>
            </a: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shadow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55" name="Google Shape;255;p3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56" name="Google Shape;256;p3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57" name="Google Shape;257;p30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8" name="Google Shape;258;p30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9" name="Google Shape;259;p30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0" name="Google Shape;260;p30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1" name="Google Shape;261;p30"/>
          <p:cNvSpPr/>
          <p:nvPr/>
        </p:nvSpPr>
        <p:spPr>
          <a:xfrm>
            <a:off x="4604850" y="4509025"/>
            <a:ext cx="18522600" cy="8571900"/>
          </a:xfrm>
          <a:prstGeom prst="roundRect">
            <a:avLst>
              <a:gd fmla="val 3257" name="adj"/>
            </a:avLst>
          </a:prstGeom>
          <a:solidFill>
            <a:srgbClr val="3B424E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0F9D58"/>
                </a:solidFill>
                <a:latin typeface="Courier New"/>
                <a:ea typeface="Courier New"/>
                <a:cs typeface="Courier New"/>
                <a:sym typeface="Courier New"/>
              </a:rPr>
              <a:t>wilder@Ubuntu</a:t>
            </a:r>
            <a:r>
              <a:rPr lang="fr" sz="4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fr" sz="4000">
                <a:solidFill>
                  <a:srgbClr val="0277BD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fr" sz="4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$ sudo cat /etc/shadow</a:t>
            </a:r>
            <a:endParaRPr sz="40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root:!:19081:0:99999:7:::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daemon:*:18912:0:99999:7:::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bin:*:18912:0:99999:7:::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man:*:18912:0:99999:7:::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lp:*:18912:0:99999:7:::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nobody:*:18912:0:99999:7:::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systemd-timesync:*:18912:0:99999:7:::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messagebus:*:18912:0:99999:7:::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syslog:*:18912:0:99999:7:::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wilder:$6$Je34t19kkZ2ZGs9f$PleinDeCaracteresCryptiques:19081:0:99999:7:::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sshd:*:19090:0:99999:7:::</a:t>
            </a:r>
            <a:endParaRPr sz="4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66" name="Google Shape;26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7" name="Google Shape;267;p3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68" name="Google Shape;268;p31"/>
          <p:cNvSpPr txBox="1"/>
          <p:nvPr/>
        </p:nvSpPr>
        <p:spPr>
          <a:xfrm>
            <a:off x="946900" y="2610425"/>
            <a:ext cx="133710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Base des groupes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69" name="Google Shape;269;p31"/>
          <p:cNvSpPr txBox="1"/>
          <p:nvPr/>
        </p:nvSpPr>
        <p:spPr>
          <a:xfrm>
            <a:off x="946900" y="4509025"/>
            <a:ext cx="3954300" cy="31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liste des groupes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70" name="Google Shape;270;p3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71" name="Google Shape;271;p31"/>
          <p:cNvSpPr txBox="1"/>
          <p:nvPr/>
        </p:nvSpPr>
        <p:spPr>
          <a:xfrm>
            <a:off x="4577350" y="4152950"/>
            <a:ext cx="195396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 texte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/etc/group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ligne par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4 colonnes séparées par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“:”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avec les informations suivantes :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nom de groupe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mot de passe (x,*)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gid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liste des membres du groupe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- Convention : root uid=0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2" name="Google Shape;272;p3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73" name="Google Shape;273;p31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4" name="Google Shape;274;p31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5" name="Google Shape;275;p31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6" name="Google Shape;276;p31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81" name="Google Shape;28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2" name="Google Shape;282;p3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83" name="Google Shape;283;p32"/>
          <p:cNvSpPr txBox="1"/>
          <p:nvPr/>
        </p:nvSpPr>
        <p:spPr>
          <a:xfrm>
            <a:off x="946900" y="2610425"/>
            <a:ext cx="13371000" cy="2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de fichier group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84" name="Google Shape;284;p32"/>
          <p:cNvSpPr txBox="1"/>
          <p:nvPr/>
        </p:nvSpPr>
        <p:spPr>
          <a:xfrm>
            <a:off x="946900" y="4509025"/>
            <a:ext cx="3954300" cy="22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cat /etc/group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85" name="Google Shape;285;p3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86" name="Google Shape;286;p3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7" name="Google Shape;287;p32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8" name="Google Shape;288;p32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9" name="Google Shape;289;p32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0" name="Google Shape;290;p32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1" name="Google Shape;291;p32"/>
          <p:cNvSpPr/>
          <p:nvPr/>
        </p:nvSpPr>
        <p:spPr>
          <a:xfrm>
            <a:off x="4604850" y="4509025"/>
            <a:ext cx="18365400" cy="8571900"/>
          </a:xfrm>
          <a:prstGeom prst="roundRect">
            <a:avLst>
              <a:gd fmla="val 3257" name="adj"/>
            </a:avLst>
          </a:prstGeom>
          <a:solidFill>
            <a:srgbClr val="3B424E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0F9D58"/>
                </a:solidFill>
                <a:latin typeface="Courier New"/>
                <a:ea typeface="Courier New"/>
                <a:cs typeface="Courier New"/>
                <a:sym typeface="Courier New"/>
              </a:rPr>
              <a:t>wilder@Ubuntu</a:t>
            </a:r>
            <a:r>
              <a:rPr lang="fr" sz="4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fr" sz="4000">
                <a:solidFill>
                  <a:srgbClr val="0277BD"/>
                </a:solidFill>
                <a:latin typeface="Courier New"/>
                <a:ea typeface="Courier New"/>
                <a:cs typeface="Courier New"/>
                <a:sym typeface="Courier New"/>
              </a:rPr>
              <a:t>~</a:t>
            </a:r>
            <a:r>
              <a:rPr lang="fr" sz="4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$ cat /etc/group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root:x:0: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daemon:x:1: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bin:x:2: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sys:x:3: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tape:x:26: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sudo:x:27:wilder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users:x:100: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nogroup:x:65534: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crontab:x:105: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nopasswdlogin:x:124: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wilder:x:1000:</a:t>
            </a:r>
            <a:endParaRPr sz="4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>
                <a:solidFill>
                  <a:srgbClr val="FFFFFF"/>
                </a:solidFill>
              </a:rPr>
              <a:t>sambashare:x:135:wilder</a:t>
            </a:r>
            <a:endParaRPr sz="4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96" name="Google Shape;29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7" name="Google Shape;297;p3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98" name="Google Shape;298;p33"/>
          <p:cNvSpPr txBox="1"/>
          <p:nvPr/>
        </p:nvSpPr>
        <p:spPr>
          <a:xfrm>
            <a:off x="946900" y="2610425"/>
            <a:ext cx="133710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Administration des groupes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99" name="Google Shape;299;p33"/>
          <p:cNvSpPr txBox="1"/>
          <p:nvPr/>
        </p:nvSpPr>
        <p:spPr>
          <a:xfrm>
            <a:off x="946900" y="4509025"/>
            <a:ext cx="3954300" cy="44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D'autres commandes utiles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00" name="Google Shape;300;p3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01" name="Google Shape;301;p33"/>
          <p:cNvSpPr txBox="1"/>
          <p:nvPr/>
        </p:nvSpPr>
        <p:spPr>
          <a:xfrm>
            <a:off x="5859700" y="4509025"/>
            <a:ext cx="16541700" cy="81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newgrp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prendre un nouveau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groupadd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ajout d'un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groupdel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suppression d'un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groupmod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modifier un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grpck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vérification du format des fichier group et gshadow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2" name="Google Shape;302;p3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03" name="Google Shape;303;p33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4" name="Google Shape;304;p33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5" name="Google Shape;305;p33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6" name="Google Shape;306;p33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11" name="Google Shape;31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2" name="Google Shape;312;p3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3" name="Google Shape;313;p34"/>
          <p:cNvSpPr txBox="1"/>
          <p:nvPr/>
        </p:nvSpPr>
        <p:spPr>
          <a:xfrm>
            <a:off x="946900" y="2610425"/>
            <a:ext cx="13371000" cy="54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Interagir avec les utilisateurs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4" name="Google Shape;314;p34"/>
          <p:cNvSpPr txBox="1"/>
          <p:nvPr/>
        </p:nvSpPr>
        <p:spPr>
          <a:xfrm>
            <a:off x="946900" y="4509025"/>
            <a:ext cx="3954300" cy="527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Encore plus de commandes !!!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15" name="Google Shape;315;p3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16" name="Google Shape;316;p34"/>
          <p:cNvSpPr txBox="1"/>
          <p:nvPr/>
        </p:nvSpPr>
        <p:spPr>
          <a:xfrm>
            <a:off x="5770050" y="4509025"/>
            <a:ext cx="16541700" cy="81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id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affiche ses uid/gid et groupes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whoami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alias de id -un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who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affiche les utilisateurs connectés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su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changer d'utilisateurs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sudo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lancer une commande avec un autre uid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exit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quitter une session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logout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quitter une session login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7" name="Google Shape;317;p3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18" name="Google Shape;318;p34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9" name="Google Shape;319;p34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0" name="Google Shape;320;p34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1" name="Google Shape;321;p34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327" name="Google Shape;327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3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29" name="Google Shape;329;p35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30" name="Google Shape;330;p3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31" name="Google Shape;331;p35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Windows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2" name="Google Shape;332;p35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3" name="Google Shape;333;p35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4" name="Google Shape;334;p35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5" name="Google Shape;335;p35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6" name="Google Shape;336;p35"/>
          <p:cNvPicPr preferRelativeResize="0"/>
          <p:nvPr/>
        </p:nvPicPr>
        <p:blipFill rotWithShape="1">
          <a:blip r:embed="rId5">
            <a:alphaModFix/>
          </a:blip>
          <a:srcRect b="0" l="3738" r="3729" t="0"/>
          <a:stretch/>
        </p:blipFill>
        <p:spPr>
          <a:xfrm>
            <a:off x="9939500" y="5557325"/>
            <a:ext cx="4505000" cy="511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41" name="Google Shape;341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2" name="Google Shape;342;p3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43" name="Google Shape;343;p36"/>
          <p:cNvSpPr txBox="1"/>
          <p:nvPr/>
        </p:nvSpPr>
        <p:spPr>
          <a:xfrm>
            <a:off x="946900" y="2610425"/>
            <a:ext cx="14578800" cy="54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Liste des utilisateurs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4" name="Google Shape;344;p36"/>
          <p:cNvSpPr txBox="1"/>
          <p:nvPr/>
        </p:nvSpPr>
        <p:spPr>
          <a:xfrm>
            <a:off x="949225" y="4632400"/>
            <a:ext cx="4027200" cy="31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Comment les avoir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45" name="Google Shape;345;p3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46" name="Google Shape;346;p36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Les utilisateurs qui ont eu un compte activé au moins 1 fois ont leur dossier de profile dans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C:\Users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Méthode basique: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Get-LocalUser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ligne par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3 colonnes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Nom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Activation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Description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7" name="Google Shape;347;p3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48" name="Google Shape;348;p36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9" name="Google Shape;349;p36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0" name="Google Shape;350;p36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1" name="Google Shape;351;p36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90" name="Google Shape;9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2710350" y="4776875"/>
            <a:ext cx="19988700" cy="47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Que pouvez-vous dire sur la sécurité des utilisateurs sur les systèmes Windows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Et sur Linux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56" name="Google Shape;35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7" name="Google Shape;357;p3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58" name="Google Shape;358;p37"/>
          <p:cNvSpPr txBox="1"/>
          <p:nvPr/>
        </p:nvSpPr>
        <p:spPr>
          <a:xfrm>
            <a:off x="946900" y="2610425"/>
            <a:ext cx="133710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de liste utilisateurs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9" name="Google Shape;359;p37"/>
          <p:cNvSpPr txBox="1"/>
          <p:nvPr/>
        </p:nvSpPr>
        <p:spPr>
          <a:xfrm>
            <a:off x="946900" y="4509025"/>
            <a:ext cx="3954300" cy="31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Liste simple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60" name="Google Shape;360;p3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61" name="Google Shape;361;p3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62" name="Google Shape;362;p37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3" name="Google Shape;363;p37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4" name="Google Shape;364;p37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5" name="Google Shape;365;p37"/>
          <p:cNvSpPr/>
          <p:nvPr/>
        </p:nvSpPr>
        <p:spPr>
          <a:xfrm>
            <a:off x="4749450" y="5585175"/>
            <a:ext cx="15372600" cy="6045900"/>
          </a:xfrm>
          <a:prstGeom prst="roundRect">
            <a:avLst>
              <a:gd fmla="val 3257" name="adj"/>
            </a:avLst>
          </a:prstGeom>
          <a:solidFill>
            <a:srgbClr val="1C4587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PS C:\&gt; Get-LocalUser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Name							Enabled 	Description                            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----								-------		-----------                            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Administrateur				False		Compte d’utilisateur d’administration  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wilder							True			Compte utilisateur de test                      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DefaultAccount			False		Compte utilisateur géré par le système.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Invité							False		Compte d’utilisateur invité            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WDAGUtilityAccount 	False		Compte d’utilisateur géré et utilisé par le …</a:t>
            </a:r>
            <a:endParaRPr sz="3300">
              <a:solidFill>
                <a:srgbClr val="FFFFFF"/>
              </a:solidFill>
            </a:endParaRPr>
          </a:p>
        </p:txBody>
      </p:sp>
      <p:sp>
        <p:nvSpPr>
          <p:cNvPr id="366" name="Google Shape;366;p37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71" name="Google Shape;37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2" name="Google Shape;372;p3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3" name="Google Shape;373;p38"/>
          <p:cNvSpPr txBox="1"/>
          <p:nvPr/>
        </p:nvSpPr>
        <p:spPr>
          <a:xfrm>
            <a:off x="946900" y="2610425"/>
            <a:ext cx="14578800" cy="54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Liste des utilisateurs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74" name="Google Shape;374;p38"/>
          <p:cNvSpPr txBox="1"/>
          <p:nvPr/>
        </p:nvSpPr>
        <p:spPr>
          <a:xfrm>
            <a:off x="949225" y="4632400"/>
            <a:ext cx="4027200" cy="39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méthode détaillée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75" name="Google Shape;375;p3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76" name="Google Shape;376;p38"/>
          <p:cNvSpPr txBox="1"/>
          <p:nvPr/>
        </p:nvSpPr>
        <p:spPr>
          <a:xfrm>
            <a:off x="5854800" y="4363300"/>
            <a:ext cx="18529200" cy="87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Méthode Wmi: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Get-WmiObject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Get-WmiObject Win32_UserAccount -Filter "LocalAccount='True'" | Format-Table -AutoSize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016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300"/>
              <a:buFont typeface="Proxima Nova"/>
              <a:buChar char="-"/>
            </a:pPr>
            <a:r>
              <a:rPr lang="fr" sz="4300">
                <a:latin typeface="Proxima Nova"/>
                <a:ea typeface="Proxima Nova"/>
                <a:cs typeface="Proxima Nova"/>
                <a:sym typeface="Proxima Nova"/>
              </a:rPr>
              <a:t>1 ligne par utilisateur</a:t>
            </a:r>
            <a:endParaRPr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016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300"/>
              <a:buFont typeface="Proxima Nova"/>
              <a:buChar char="-"/>
            </a:pPr>
            <a:r>
              <a:rPr lang="fr" sz="4300">
                <a:latin typeface="Proxima Nova"/>
                <a:ea typeface="Proxima Nova"/>
                <a:cs typeface="Proxima Nova"/>
                <a:sym typeface="Proxima Nova"/>
              </a:rPr>
              <a:t>6 colonnes:</a:t>
            </a:r>
            <a:endParaRPr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016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300"/>
              <a:buFont typeface="Proxima Nova"/>
              <a:buChar char="-"/>
            </a:pPr>
            <a:r>
              <a:rPr lang="fr" sz="4300">
                <a:latin typeface="Proxima Nova"/>
                <a:ea typeface="Proxima Nova"/>
                <a:cs typeface="Proxima Nova"/>
                <a:sym typeface="Proxima Nova"/>
              </a:rPr>
              <a:t>Type de compte</a:t>
            </a:r>
            <a:endParaRPr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016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300"/>
              <a:buFont typeface="Proxima Nova"/>
              <a:buChar char="-"/>
            </a:pPr>
            <a:r>
              <a:rPr lang="fr" sz="4300">
                <a:latin typeface="Proxima Nova"/>
                <a:ea typeface="Proxima Nova"/>
                <a:cs typeface="Proxima Nova"/>
                <a:sym typeface="Proxima Nova"/>
              </a:rPr>
              <a:t>Légende (emplacement)</a:t>
            </a:r>
            <a:endParaRPr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016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300"/>
              <a:buFont typeface="Proxima Nova"/>
              <a:buChar char="-"/>
            </a:pPr>
            <a:r>
              <a:rPr lang="fr" sz="4300">
                <a:latin typeface="Proxima Nova"/>
                <a:ea typeface="Proxima Nova"/>
                <a:cs typeface="Proxima Nova"/>
                <a:sym typeface="Proxima Nova"/>
              </a:rPr>
              <a:t>Domaine</a:t>
            </a:r>
            <a:endParaRPr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016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300"/>
              <a:buFont typeface="Proxima Nova"/>
              <a:buChar char="-"/>
            </a:pPr>
            <a:r>
              <a:rPr lang="fr" sz="4300">
                <a:latin typeface="Proxima Nova"/>
                <a:ea typeface="Proxima Nova"/>
                <a:cs typeface="Proxima Nova"/>
                <a:sym typeface="Proxima Nova"/>
              </a:rPr>
              <a:t>SID</a:t>
            </a:r>
            <a:endParaRPr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016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300"/>
              <a:buFont typeface="Proxima Nova"/>
              <a:buChar char="-"/>
            </a:pPr>
            <a:r>
              <a:rPr lang="fr" sz="4300">
                <a:latin typeface="Proxima Nova"/>
                <a:ea typeface="Proxima Nova"/>
                <a:cs typeface="Proxima Nova"/>
                <a:sym typeface="Proxima Nova"/>
              </a:rPr>
              <a:t>Nom complet</a:t>
            </a:r>
            <a:endParaRPr sz="4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016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300"/>
              <a:buFont typeface="Proxima Nova"/>
              <a:buChar char="-"/>
            </a:pPr>
            <a:r>
              <a:rPr lang="fr" sz="4300">
                <a:latin typeface="Proxima Nova"/>
                <a:ea typeface="Proxima Nova"/>
                <a:cs typeface="Proxima Nova"/>
                <a:sym typeface="Proxima Nova"/>
              </a:rPr>
              <a:t>Nom</a:t>
            </a:r>
            <a:endParaRPr sz="4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7" name="Google Shape;377;p3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78" name="Google Shape;378;p38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9" name="Google Shape;379;p38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0" name="Google Shape;380;p38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1" name="Google Shape;381;p38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86" name="Google Shape;386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7" name="Google Shape;387;p3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8" name="Google Shape;388;p39"/>
          <p:cNvSpPr txBox="1"/>
          <p:nvPr/>
        </p:nvSpPr>
        <p:spPr>
          <a:xfrm>
            <a:off x="946900" y="2610425"/>
            <a:ext cx="133710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de liste utilisateurs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89" name="Google Shape;389;p39"/>
          <p:cNvSpPr txBox="1"/>
          <p:nvPr/>
        </p:nvSpPr>
        <p:spPr>
          <a:xfrm>
            <a:off x="946900" y="4509025"/>
            <a:ext cx="3954300" cy="31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liste détaillée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90" name="Google Shape;390;p3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91" name="Google Shape;391;p3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2" name="Google Shape;392;p39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3" name="Google Shape;393;p39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4" name="Google Shape;394;p39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95" name="Google Shape;395;p39"/>
          <p:cNvSpPr/>
          <p:nvPr/>
        </p:nvSpPr>
        <p:spPr>
          <a:xfrm>
            <a:off x="628200" y="6046000"/>
            <a:ext cx="23127600" cy="5126400"/>
          </a:xfrm>
          <a:prstGeom prst="roundRect">
            <a:avLst>
              <a:gd fmla="val 3257" name="adj"/>
            </a:avLst>
          </a:prstGeom>
          <a:solidFill>
            <a:srgbClr val="1C4587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FFFFFF"/>
                </a:solidFill>
              </a:rPr>
              <a:t>PS C:\&gt; Get-WmiObject Win32_UserAccount -Filter "LocalAccount='True'" | Format-Table -AutoSize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FFFFFF"/>
                </a:solidFill>
              </a:rPr>
              <a:t>AccountType  	Caption                 	   		Domain SID                                          			         					FullName       Name              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FFFFFF"/>
                </a:solidFill>
              </a:rPr>
              <a:t>----------- 		-------                 	   			------ 	     ---                                           			         					--------             ----              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FFFFFF"/>
                </a:solidFill>
              </a:rPr>
              <a:t>512 				PCLab\Administrateur	   	PCLab   S-1-5-21-3909285403-2394092363-769350273-500                          	Administrateur    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FFFFFF"/>
                </a:solidFill>
              </a:rPr>
              <a:t>512 				PCLab\wilder                 	PCLab   S-1-5-21-3909285403-2394092363-769350273-1001 	wilder wilder   wilder             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FFFFFF"/>
                </a:solidFill>
              </a:rPr>
              <a:t>512 				PCLab\DefaultAccount  	PCLab   S-1-5-21-3909285403-2394092363-769350273-503                          	DefaultAccount    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FFFFFF"/>
                </a:solidFill>
              </a:rPr>
              <a:t>512 				PCLab\Invité             	   	PCLab   S-1-5-21-3909285403-2394092363-769350273-501                          	Invité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396" name="Google Shape;396;p39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01" name="Google Shape;40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2" name="Google Shape;402;p4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03" name="Google Shape;403;p40"/>
          <p:cNvSpPr txBox="1"/>
          <p:nvPr/>
        </p:nvSpPr>
        <p:spPr>
          <a:xfrm>
            <a:off x="946900" y="2610425"/>
            <a:ext cx="14578800" cy="70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La base SAM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04" name="Google Shape;404;p40"/>
          <p:cNvSpPr txBox="1"/>
          <p:nvPr/>
        </p:nvSpPr>
        <p:spPr>
          <a:xfrm>
            <a:off x="949225" y="4632400"/>
            <a:ext cx="4027200" cy="39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méthode détaillée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05" name="Google Shape;405;p4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06" name="Google Shape;406;p40"/>
          <p:cNvSpPr txBox="1"/>
          <p:nvPr/>
        </p:nvSpPr>
        <p:spPr>
          <a:xfrm>
            <a:off x="4735050" y="4363300"/>
            <a:ext cx="19813500" cy="87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Gestionnaire de comptes de sécurité (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SAM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est une base de données qui est présente sur les ordinateurs exécutant un OS Windows.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Elle stocke les comptes d'utilisateur et les descripteurs de sécurité pour les utilisateurs sur l'ordinateur local.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 base SAM est située dans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%SystemRoot%\system32\Config\SAM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7" name="Google Shape;407;p4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08" name="Google Shape;408;p40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9" name="Google Shape;409;p40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0" name="Google Shape;410;p40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1" name="Google Shape;411;p40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16" name="Google Shape;41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7" name="Google Shape;417;p4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8" name="Google Shape;418;p41"/>
          <p:cNvSpPr txBox="1"/>
          <p:nvPr/>
        </p:nvSpPr>
        <p:spPr>
          <a:xfrm>
            <a:off x="946900" y="2610425"/>
            <a:ext cx="14578800" cy="856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mots de passe en GUI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19" name="Google Shape;419;p41"/>
          <p:cNvSpPr txBox="1"/>
          <p:nvPr/>
        </p:nvSpPr>
        <p:spPr>
          <a:xfrm>
            <a:off x="949225" y="4632400"/>
            <a:ext cx="4027200" cy="39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méthode détaillée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20" name="Google Shape;420;p4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21" name="Google Shape;421;p41"/>
          <p:cNvSpPr txBox="1"/>
          <p:nvPr/>
        </p:nvSpPr>
        <p:spPr>
          <a:xfrm>
            <a:off x="5354900" y="4735050"/>
            <a:ext cx="19813500" cy="68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Méthode 1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Dans le menu Windows, aller sur le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Gestionnaire d’identification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Méthode 2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Dans une invite de commande, taper la ligne de commande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rundll32.exe keymgr.dll,KRShowKeyMgr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2" name="Google Shape;422;p4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23" name="Google Shape;423;p41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4" name="Google Shape;424;p41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5" name="Google Shape;425;p41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6" name="Google Shape;426;p41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31" name="Google Shape;43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2" name="Google Shape;432;p4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33" name="Google Shape;433;p42"/>
          <p:cNvSpPr txBox="1"/>
          <p:nvPr/>
        </p:nvSpPr>
        <p:spPr>
          <a:xfrm>
            <a:off x="946900" y="2610425"/>
            <a:ext cx="14578800" cy="101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Liste des groupes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34" name="Google Shape;434;p42"/>
          <p:cNvSpPr txBox="1"/>
          <p:nvPr/>
        </p:nvSpPr>
        <p:spPr>
          <a:xfrm>
            <a:off x="949225" y="4632400"/>
            <a:ext cx="4027200" cy="48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liste des groupes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35" name="Google Shape;435;p4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36" name="Google Shape;436;p42"/>
          <p:cNvSpPr txBox="1"/>
          <p:nvPr/>
        </p:nvSpPr>
        <p:spPr>
          <a:xfrm>
            <a:off x="6333225" y="4944950"/>
            <a:ext cx="19813500" cy="60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Méthode basique: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Get-LocalGroup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ligne par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2 colonnes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Nom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Description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7" name="Google Shape;437;p4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38" name="Google Shape;438;p42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9" name="Google Shape;439;p42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0" name="Google Shape;440;p42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1" name="Google Shape;441;p42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46" name="Google Shape;446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7" name="Google Shape;447;p4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48" name="Google Shape;448;p43"/>
          <p:cNvSpPr txBox="1"/>
          <p:nvPr/>
        </p:nvSpPr>
        <p:spPr>
          <a:xfrm>
            <a:off x="946900" y="2610425"/>
            <a:ext cx="13371000" cy="54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de listing de groupes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49" name="Google Shape;449;p43"/>
          <p:cNvSpPr txBox="1"/>
          <p:nvPr/>
        </p:nvSpPr>
        <p:spPr>
          <a:xfrm>
            <a:off x="946900" y="4509025"/>
            <a:ext cx="3954300" cy="39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manière rapide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50" name="Google Shape;450;p4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51" name="Google Shape;451;p4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52" name="Google Shape;452;p43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3" name="Google Shape;453;p43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4" name="Google Shape;454;p43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5" name="Google Shape;455;p43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6" name="Google Shape;456;p43"/>
          <p:cNvSpPr/>
          <p:nvPr/>
        </p:nvSpPr>
        <p:spPr>
          <a:xfrm>
            <a:off x="5004100" y="5928600"/>
            <a:ext cx="15560100" cy="5850300"/>
          </a:xfrm>
          <a:prstGeom prst="roundRect">
            <a:avLst>
              <a:gd fmla="val 3257" name="adj"/>
            </a:avLst>
          </a:prstGeom>
          <a:solidFill>
            <a:srgbClr val="1C4587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PS C:\&gt; Get-LocalGroup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Name                            		Description                                                       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----                                     	-----------                                                       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Administrateurs					Les membres du groupe Administrateurs dispo…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Administrateurs Hyper-V		Les membres de ce groupe disposent d’un acc…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Duplicateurs                       Prend en charge la réplication des fichiers dans…       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IIS_IUSRS							Groupe intégré utilisé par les services Internet (IIS).                                                                              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300">
                <a:solidFill>
                  <a:srgbClr val="FFFFFF"/>
                </a:solidFill>
              </a:rPr>
              <a:t>Invités									Les membres du groupe Invités disposent par déf…</a:t>
            </a:r>
            <a:endParaRPr sz="3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61" name="Google Shape;46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2" name="Google Shape;462;p4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63" name="Google Shape;463;p44"/>
          <p:cNvSpPr txBox="1"/>
          <p:nvPr/>
        </p:nvSpPr>
        <p:spPr>
          <a:xfrm>
            <a:off x="946900" y="2610425"/>
            <a:ext cx="14578800" cy="101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Liste des groupes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64" name="Google Shape;464;p44"/>
          <p:cNvSpPr txBox="1"/>
          <p:nvPr/>
        </p:nvSpPr>
        <p:spPr>
          <a:xfrm>
            <a:off x="949225" y="4632400"/>
            <a:ext cx="4027200" cy="570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manière détaillée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65" name="Google Shape;465;p4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66" name="Google Shape;466;p44"/>
          <p:cNvSpPr txBox="1"/>
          <p:nvPr/>
        </p:nvSpPr>
        <p:spPr>
          <a:xfrm>
            <a:off x="6294100" y="5590650"/>
            <a:ext cx="19813500" cy="60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Méthode WMI: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Get-WmiObject Win32_group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ligne par groupe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4 colonnes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Légende (emplacement)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Domaine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Nom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Description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7" name="Google Shape;467;p4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68" name="Google Shape;468;p44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9" name="Google Shape;469;p44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0" name="Google Shape;470;p44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1" name="Google Shape;471;p44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76" name="Google Shape;47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7" name="Google Shape;477;p4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78" name="Google Shape;478;p45"/>
          <p:cNvSpPr txBox="1"/>
          <p:nvPr/>
        </p:nvSpPr>
        <p:spPr>
          <a:xfrm>
            <a:off x="946900" y="2610425"/>
            <a:ext cx="13371000" cy="54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 de listing de groupes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79" name="Google Shape;479;p45"/>
          <p:cNvSpPr txBox="1"/>
          <p:nvPr/>
        </p:nvSpPr>
        <p:spPr>
          <a:xfrm>
            <a:off x="946900" y="4509025"/>
            <a:ext cx="3954300" cy="48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liste détaillées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80" name="Google Shape;480;p4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81" name="Google Shape;481;p4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82" name="Google Shape;482;p45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3" name="Google Shape;483;p45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4" name="Google Shape;484;p45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85" name="Google Shape;485;p45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6" name="Google Shape;486;p45"/>
          <p:cNvSpPr/>
          <p:nvPr/>
        </p:nvSpPr>
        <p:spPr>
          <a:xfrm>
            <a:off x="4979475" y="4793750"/>
            <a:ext cx="17502300" cy="7947300"/>
          </a:xfrm>
          <a:prstGeom prst="roundRect">
            <a:avLst>
              <a:gd fmla="val 3257" name="adj"/>
            </a:avLst>
          </a:prstGeom>
          <a:solidFill>
            <a:srgbClr val="1C4587"/>
          </a:solidFill>
          <a:ln>
            <a:noFill/>
          </a:ln>
          <a:effectLst>
            <a:outerShdw blurRad="20002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234000" spcFirstLastPara="1" rIns="91425" wrap="square" tIns="9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PS C:\&gt; Get-WmiObject win32_group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Caption                                          				Domain 	Name                                        				SID         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-------                                          					------ 		----                                        					---         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PCLab\Administrateurs                             		PCLab   	Administrateurs                             			S-1-5-32-544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PCLab\Administrateurs Hyper-V                  	PCLab   	Administrateurs Hyper-V                     		S-1-5-32-578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PCLab\Duplicateurs                                		PCLab   	Duplicateurs                                			S-1-5-32-552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PCLab\IIS_IUSRS                                   		PCLab   	IIS_IUSRS                                   			S-1-5-32-568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PCLab\Invités                                    			PCLab   	Invités                                     				S-1-5-32-546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PCLab\Opérateurs de chiffrement                	PCLab   	Opérateurs de chiffrement                   		S-1-5-32-569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PCLab\Opérateurs de configuration réseau 	PCLab   	Opérateurs de configuration réseau          	S-1-5-32-556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PCLab\Opérateurs de sauvegarde             	PCLab   	Opérateurs de sauvegarde                    	S-1-5-32-551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PCLab\Propriétaires d'appareils                   	PCLab   	Propriétaires d'appareils                   		S-1-5-32-583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PCLab\System Managed Accounts Group 	PCLab   	System Managed Accounts Group            	S-1-5-32-581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PCLab\Utilisateurs                                			PCLab   	Utilisateurs                                				S-1-5-32-545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PCLab\Utilisateurs avec pouvoir                   	PCLab   	Utilisateurs avec pouvoir                   		S-1-5-32-547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PCLab\Utilisateurs de gestion à distance    	PCLab   	Utilisateurs de gestion à distance          	S-1-5-32-580</a:t>
            </a:r>
            <a:endParaRPr sz="2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FFFFFF"/>
                </a:solidFill>
              </a:rPr>
              <a:t>PCLab\Utilisateurs du Bureau à distance     	PCLab   	Utilisateurs du Bureau à distance           	S-1-5-32-555</a:t>
            </a:r>
            <a:endParaRPr sz="2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91" name="Google Shape;4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2" name="Google Shape;492;p4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93" name="Google Shape;493;p46"/>
          <p:cNvSpPr txBox="1"/>
          <p:nvPr/>
        </p:nvSpPr>
        <p:spPr>
          <a:xfrm>
            <a:off x="946900" y="2610425"/>
            <a:ext cx="14578800" cy="108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Administration des utilisateurs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4" name="Google Shape;494;p46"/>
          <p:cNvSpPr txBox="1"/>
          <p:nvPr/>
        </p:nvSpPr>
        <p:spPr>
          <a:xfrm>
            <a:off x="949225" y="4632400"/>
            <a:ext cx="4027200" cy="61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Quelques commandes utiles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95" name="Google Shape;495;p4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96" name="Google Shape;496;p46"/>
          <p:cNvSpPr txBox="1"/>
          <p:nvPr/>
        </p:nvSpPr>
        <p:spPr>
          <a:xfrm>
            <a:off x="4976425" y="6001550"/>
            <a:ext cx="18894600" cy="60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Disable-LocalUser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permet de désactiver un compte utilisateur.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Enable-LocalUser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permet d’activer un compte utilisateur.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Get-LocalUser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liste l’ensemble des comptes utilisateur locaux présents sur le poste de travail.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New-LocalUser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crée un nouveau compte utilisateur local.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7" name="Google Shape;497;p4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98" name="Google Shape;498;p46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9" name="Google Shape;499;p46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0" name="Google Shape;500;p46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1" name="Google Shape;501;p46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98" name="Google Shape;9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2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00" name="Google Shape;100;p20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Sommaire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 quoi s'agit-il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02" name="Google Shape;102;p20"/>
          <p:cNvGrpSpPr/>
          <p:nvPr/>
        </p:nvGrpSpPr>
        <p:grpSpPr>
          <a:xfrm>
            <a:off x="4875454" y="6643500"/>
            <a:ext cx="18700813" cy="1149300"/>
            <a:chOff x="4269990" y="8021650"/>
            <a:chExt cx="13130749" cy="1149300"/>
          </a:xfrm>
        </p:grpSpPr>
        <p:sp>
          <p:nvSpPr>
            <p:cNvPr id="103" name="Google Shape;103;p20"/>
            <p:cNvSpPr txBox="1"/>
            <p:nvPr/>
          </p:nvSpPr>
          <p:spPr>
            <a:xfrm>
              <a:off x="4269990" y="8021650"/>
              <a:ext cx="10059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02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4" name="Google Shape;104;p20"/>
            <p:cNvSpPr txBox="1"/>
            <p:nvPr/>
          </p:nvSpPr>
          <p:spPr>
            <a:xfrm>
              <a:off x="6158538" y="8160250"/>
              <a:ext cx="112422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Gestion des utilisateurs GNU/Linux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05" name="Google Shape;105;p20"/>
          <p:cNvGrpSpPr/>
          <p:nvPr/>
        </p:nvGrpSpPr>
        <p:grpSpPr>
          <a:xfrm>
            <a:off x="4875439" y="5166100"/>
            <a:ext cx="15835087" cy="1149300"/>
            <a:chOff x="4269994" y="6149551"/>
            <a:chExt cx="15105492" cy="1149300"/>
          </a:xfrm>
        </p:grpSpPr>
        <p:sp>
          <p:nvSpPr>
            <p:cNvPr id="106" name="Google Shape;106;p20"/>
            <p:cNvSpPr txBox="1"/>
            <p:nvPr/>
          </p:nvSpPr>
          <p:spPr>
            <a:xfrm>
              <a:off x="4269994" y="6149551"/>
              <a:ext cx="1195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01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7" name="Google Shape;107;p20"/>
            <p:cNvSpPr txBox="1"/>
            <p:nvPr/>
          </p:nvSpPr>
          <p:spPr>
            <a:xfrm>
              <a:off x="6849586" y="6288151"/>
              <a:ext cx="125259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La sécurité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cxnSp>
        <p:nvCxnSpPr>
          <p:cNvPr id="108" name="Google Shape;108;p2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grpSp>
        <p:nvGrpSpPr>
          <p:cNvPr id="109" name="Google Shape;109;p20"/>
          <p:cNvGrpSpPr/>
          <p:nvPr/>
        </p:nvGrpSpPr>
        <p:grpSpPr>
          <a:xfrm>
            <a:off x="4875460" y="8120900"/>
            <a:ext cx="18701039" cy="1149300"/>
            <a:chOff x="4269994" y="8021650"/>
            <a:chExt cx="13130908" cy="1149300"/>
          </a:xfrm>
        </p:grpSpPr>
        <p:sp>
          <p:nvSpPr>
            <p:cNvPr id="110" name="Google Shape;110;p20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03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1" name="Google Shape;111;p20"/>
            <p:cNvSpPr txBox="1"/>
            <p:nvPr/>
          </p:nvSpPr>
          <p:spPr>
            <a:xfrm>
              <a:off x="6174302" y="8160250"/>
              <a:ext cx="11226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Gestion des utilisateurs Windows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06" name="Google Shape;5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7" name="Google Shape;507;p4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08" name="Google Shape;508;p47"/>
          <p:cNvSpPr txBox="1"/>
          <p:nvPr/>
        </p:nvSpPr>
        <p:spPr>
          <a:xfrm>
            <a:off x="946900" y="2610425"/>
            <a:ext cx="14578800" cy="108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Administration des utilisateurs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09" name="Google Shape;509;p47"/>
          <p:cNvSpPr txBox="1"/>
          <p:nvPr/>
        </p:nvSpPr>
        <p:spPr>
          <a:xfrm>
            <a:off x="949225" y="4632400"/>
            <a:ext cx="4027200" cy="69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D'autres commandes utiles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10" name="Google Shape;510;p4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11" name="Google Shape;511;p47"/>
          <p:cNvSpPr txBox="1"/>
          <p:nvPr/>
        </p:nvSpPr>
        <p:spPr>
          <a:xfrm>
            <a:off x="3150175" y="6001550"/>
            <a:ext cx="20721000" cy="60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Get-LocalGroup : 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iste l’ensemble des groupes de sécurité locaux présents sur le poste de travail.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New-LocalGroup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crée un nouveau groupe de sécurité local.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Remove-LocalGroup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supprime un groupe de sécurité.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Add-LocalGroupMember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ajoute un membre dans un groupe local.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Get-LocalGroupMember :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récupère les membres présents dans un groupe local.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2" name="Google Shape;512;p4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13" name="Google Shape;513;p47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4" name="Google Shape;514;p47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5" name="Google Shape;515;p47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6" name="Google Shape;516;p47"/>
          <p:cNvSpPr/>
          <p:nvPr/>
        </p:nvSpPr>
        <p:spPr>
          <a:xfrm>
            <a:off x="168293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21" name="Google Shape;52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2" name="Google Shape;522;p4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23" name="Google Shape;523;p4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En résumé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24" name="Google Shape;524;p4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retenir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25" name="Google Shape;525;p4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26" name="Google Shape;526;p48"/>
          <p:cNvSpPr txBox="1"/>
          <p:nvPr/>
        </p:nvSpPr>
        <p:spPr>
          <a:xfrm>
            <a:off x="5256425" y="3880725"/>
            <a:ext cx="185292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 gestion des identités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 gestion des utilisateurs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7" name="Google Shape;527;p4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32" name="Google Shape;532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3" name="Google Shape;533;p49"/>
          <p:cNvCxnSpPr/>
          <p:nvPr/>
        </p:nvCxnSpPr>
        <p:spPr>
          <a:xfrm>
            <a:off x="3728230" y="5315401"/>
            <a:ext cx="2423100" cy="0"/>
          </a:xfrm>
          <a:prstGeom prst="straightConnector1">
            <a:avLst/>
          </a:prstGeom>
          <a:noFill/>
          <a:ln cap="flat" cmpd="sng" w="25400">
            <a:solidFill>
              <a:srgbClr val="000000">
                <a:alpha val="50199"/>
              </a:srgbClr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534" name="Google Shape;534;p49"/>
          <p:cNvSpPr txBox="1"/>
          <p:nvPr/>
        </p:nvSpPr>
        <p:spPr>
          <a:xfrm>
            <a:off x="3756196" y="4208112"/>
            <a:ext cx="45927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i="0" lang="fr" sz="50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MERCI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35" name="Google Shape;535;p49"/>
          <p:cNvSpPr txBox="1"/>
          <p:nvPr/>
        </p:nvSpPr>
        <p:spPr>
          <a:xfrm>
            <a:off x="3738325" y="6237950"/>
            <a:ext cx="70902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pour votre participation.</a:t>
            </a:r>
            <a:br>
              <a:rPr lang="fr" sz="5000">
                <a:latin typeface="Proxima Nova"/>
                <a:ea typeface="Proxima Nova"/>
                <a:cs typeface="Proxima Nova"/>
                <a:sym typeface="Proxima Nova"/>
              </a:rPr>
            </a:b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C’est à vous maintenant.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questions ?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remarques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6" name="Google Shape;536;p4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537" name="Google Shape;537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56575" y="5315400"/>
            <a:ext cx="6625338" cy="4832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8" name="Google Shape;538;p4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543" name="Google Shape;543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50"/>
          <p:cNvSpPr txBox="1"/>
          <p:nvPr/>
        </p:nvSpPr>
        <p:spPr>
          <a:xfrm>
            <a:off x="870475" y="5572325"/>
            <a:ext cx="17946300" cy="47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Atelier :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 u="sng">
                <a:solidFill>
                  <a:schemeClr val="hlink"/>
                </a:solidFill>
                <a:latin typeface="Montserrat ExtraBold"/>
                <a:ea typeface="Montserrat ExtraBold"/>
                <a:cs typeface="Montserrat ExtraBold"/>
                <a:sym typeface="Montserrat ExtraBold"/>
                <a:hlinkClick r:id="rId4"/>
              </a:rPr>
              <a:t>https://wildcodeschool.github.io/atelier-powershell-gestion-des-utilisateurs-locaux/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45" name="Google Shape;545;p5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117" name="Google Shape;11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2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19" name="Google Shape;119;p21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1" name="Google Shape;121;p21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La sécurité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570475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 rotWithShape="1">
          <a:blip r:embed="rId5">
            <a:alphaModFix/>
          </a:blip>
          <a:srcRect b="0" l="22392" r="22386" t="0"/>
          <a:stretch/>
        </p:blipFill>
        <p:spPr>
          <a:xfrm>
            <a:off x="10402123" y="4589700"/>
            <a:ext cx="4067249" cy="736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31" name="Google Shape;13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2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33" name="Google Shape;133;p22"/>
          <p:cNvSpPr txBox="1"/>
          <p:nvPr/>
        </p:nvSpPr>
        <p:spPr>
          <a:xfrm>
            <a:off x="946900" y="2610425"/>
            <a:ext cx="14578800" cy="2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Gestion des identités et des accès (IAM)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Comment faire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35" name="Google Shape;135;p2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36" name="Google Shape;136;p22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Pratique qui consiste à s’assurer que les personnes et les entités ayant une identité numérique ont le bon niveau d’accès aux ressources de l’entreprise (réseaux et BDD).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Les rôles d’utilisateur et les privilèges d’accès sont définis et gérés par un système IAM.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7" name="Google Shape;137;p2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8" name="Google Shape;138;p22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570475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46" name="Google Shape;14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Google Shape;147;p2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48" name="Google Shape;148;p23"/>
          <p:cNvSpPr txBox="1"/>
          <p:nvPr/>
        </p:nvSpPr>
        <p:spPr>
          <a:xfrm>
            <a:off x="946900" y="2610425"/>
            <a:ext cx="14578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Identification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949225" y="4632400"/>
            <a:ext cx="3506400" cy="182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Qui suis-je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50" name="Google Shape;150;p2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51" name="Google Shape;151;p23"/>
          <p:cNvSpPr txBox="1"/>
          <p:nvPr/>
        </p:nvSpPr>
        <p:spPr>
          <a:xfrm>
            <a:off x="5256425" y="415300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Étape indispensable où l’on doit enregistrer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l’identité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 l’utilisateur. Avant de pouvoir se connecter à son compte, il doit entrer un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identifiant (login)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Cette information est un renseignement attribué à titre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individuel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et est unique.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3" name="Google Shape;153;p23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6" name="Google Shape;156;p23"/>
          <p:cNvSpPr/>
          <p:nvPr/>
        </p:nvSpPr>
        <p:spPr>
          <a:xfrm>
            <a:off x="570475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61" name="Google Shape;16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2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63" name="Google Shape;163;p24"/>
          <p:cNvSpPr txBox="1"/>
          <p:nvPr/>
        </p:nvSpPr>
        <p:spPr>
          <a:xfrm>
            <a:off x="946900" y="2610425"/>
            <a:ext cx="145788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Authentification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949225" y="4632400"/>
            <a:ext cx="4027200" cy="22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Vous pouvez rentrer !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65" name="Google Shape;165;p2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66" name="Google Shape;166;p24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Cumule l’identification et l’authentification afin d’accéder à un service.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Consiste à vérifier qu’une tentative de connexion est légitime. L’autorisation est accordée après une authentification réussie.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1" name="Google Shape;171;p24"/>
          <p:cNvSpPr/>
          <p:nvPr/>
        </p:nvSpPr>
        <p:spPr>
          <a:xfrm>
            <a:off x="570475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5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177" name="Google Shape;17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2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79" name="Google Shape;179;p25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0" name="Google Shape;180;p2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1" name="Google Shape;181;p25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GNU/Linux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2" name="Google Shape;182;p25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5" name="Google Shape;185;p25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6" name="Google Shape;186;p25"/>
          <p:cNvPicPr preferRelativeResize="0"/>
          <p:nvPr/>
        </p:nvPicPr>
        <p:blipFill rotWithShape="1">
          <a:blip r:embed="rId5">
            <a:alphaModFix/>
          </a:blip>
          <a:srcRect b="0" l="5962" r="5970" t="0"/>
          <a:stretch/>
        </p:blipFill>
        <p:spPr>
          <a:xfrm>
            <a:off x="9939500" y="5557325"/>
            <a:ext cx="4505000" cy="511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91" name="Google Shape;19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2" name="Google Shape;192;p2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93" name="Google Shape;193;p26"/>
          <p:cNvSpPr txBox="1"/>
          <p:nvPr/>
        </p:nvSpPr>
        <p:spPr>
          <a:xfrm>
            <a:off x="946900" y="2610425"/>
            <a:ext cx="13371000" cy="24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Liste des utilisateurs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946900" y="4509025"/>
            <a:ext cx="3954300" cy="26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liste des utilisateurs locaux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95" name="Google Shape;195;p2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96" name="Google Shape;196;p26"/>
          <p:cNvSpPr txBox="1"/>
          <p:nvPr/>
        </p:nvSpPr>
        <p:spPr>
          <a:xfrm>
            <a:off x="5354900" y="4153000"/>
            <a:ext cx="188826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 texte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/etc/passwd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1 ligne par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7 colonnes séparées par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“:”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avec les informations suivantes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nom de connexion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validation du mot de passe (x,*)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identifiant utilisateur (uid)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identifiant de groupe principal (gid)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champs Gecos → commentaire, description, …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répertoire personnel (home directory)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488950" lvl="0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100"/>
              <a:buFont typeface="Proxima Nova"/>
              <a:buChar char="-"/>
            </a:pPr>
            <a:r>
              <a:rPr lang="fr" sz="4100">
                <a:latin typeface="Proxima Nova"/>
                <a:ea typeface="Proxima Nova"/>
                <a:cs typeface="Proxima Nova"/>
                <a:sym typeface="Proxima Nova"/>
              </a:rPr>
              <a:t>shell de lancement</a:t>
            </a:r>
            <a:endParaRPr sz="41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- Convention : root uid=0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8" name="Google Shape;198;p26"/>
          <p:cNvSpPr txBox="1"/>
          <p:nvPr/>
        </p:nvSpPr>
        <p:spPr>
          <a:xfrm>
            <a:off x="5354900" y="881350"/>
            <a:ext cx="1797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Définition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9" name="Google Shape;199;p26"/>
          <p:cNvSpPr txBox="1"/>
          <p:nvPr/>
        </p:nvSpPr>
        <p:spPr>
          <a:xfrm>
            <a:off x="8367925" y="849600"/>
            <a:ext cx="49827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(Linux)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0" name="Google Shape;200;p26"/>
          <p:cNvSpPr txBox="1"/>
          <p:nvPr/>
        </p:nvSpPr>
        <p:spPr>
          <a:xfrm>
            <a:off x="14566350" y="849600"/>
            <a:ext cx="562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utilisateurs (Windows)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1" name="Google Shape;201;p26"/>
          <p:cNvSpPr/>
          <p:nvPr/>
        </p:nvSpPr>
        <p:spPr>
          <a:xfrm>
            <a:off x="1031048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